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95" r:id="rId2"/>
    <p:sldId id="434" r:id="rId3"/>
    <p:sldId id="422" r:id="rId4"/>
    <p:sldId id="421" r:id="rId5"/>
    <p:sldId id="435" r:id="rId6"/>
    <p:sldId id="423" r:id="rId7"/>
    <p:sldId id="424" r:id="rId8"/>
    <p:sldId id="425" r:id="rId9"/>
    <p:sldId id="431" r:id="rId10"/>
    <p:sldId id="432" r:id="rId11"/>
    <p:sldId id="433" r:id="rId12"/>
    <p:sldId id="436" r:id="rId13"/>
    <p:sldId id="426" r:id="rId14"/>
    <p:sldId id="427" r:id="rId15"/>
    <p:sldId id="428" r:id="rId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65" autoAdjust="0"/>
    <p:restoredTop sz="95109" autoAdjust="0"/>
  </p:normalViewPr>
  <p:slideViewPr>
    <p:cSldViewPr snapToGrid="0">
      <p:cViewPr varScale="1">
        <p:scale>
          <a:sx n="89" d="100"/>
          <a:sy n="89" d="100"/>
        </p:scale>
        <p:origin x="944"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10/02/22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10/02/2022</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2/10/22</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nist.gov/services-resources/software/hvac-simulation-plus-other-systems-hvacsi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Update on research collaboration </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dirty="0"/>
              <a:t>PhD Roberto Chiosa</a:t>
            </a:r>
            <a:endParaRPr lang="en-GB" sz="1800" dirty="0">
              <a:latin typeface="Poppins Light" pitchFamily="2" charset="77"/>
              <a:cs typeface="Poppins Light" pitchFamily="2" charset="77"/>
            </a:endParaRP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10 </a:t>
            </a:r>
            <a:r>
              <a:rPr lang="it-IT" sz="1600" dirty="0" err="1">
                <a:solidFill>
                  <a:schemeClr val="bg2">
                    <a:lumMod val="50000"/>
                  </a:schemeClr>
                </a:solidFill>
                <a:latin typeface="Poppins Light" pitchFamily="2" charset="77"/>
                <a:cs typeface="Poppins Light" pitchFamily="2" charset="77"/>
              </a:rPr>
              <a:t>February</a:t>
            </a:r>
            <a:r>
              <a:rPr lang="it-IT" sz="1600" dirty="0">
                <a:solidFill>
                  <a:schemeClr val="bg2">
                    <a:lumMod val="50000"/>
                  </a:schemeClr>
                </a:solidFill>
                <a:latin typeface="Poppins Light" pitchFamily="2" charset="77"/>
                <a:cs typeface="Poppins Light" pitchFamily="2" charset="77"/>
              </a:rPr>
              <a:t> 2022</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FC0C-1E38-444C-B2CF-2E2BA32DC7D7}"/>
              </a:ext>
            </a:extLst>
          </p:cNvPr>
          <p:cNvSpPr>
            <a:spLocks noGrp="1"/>
          </p:cNvSpPr>
          <p:nvPr>
            <p:ph type="title"/>
          </p:nvPr>
        </p:nvSpPr>
        <p:spPr/>
        <p:txBody>
          <a:bodyPr/>
          <a:lstStyle/>
          <a:p>
            <a:r>
              <a:rPr lang="en-GB" dirty="0"/>
              <a:t>Matrix Profile Paper: </a:t>
            </a:r>
            <a:r>
              <a:rPr lang="en-GB" i="1" dirty="0"/>
              <a:t>Detection results</a:t>
            </a:r>
          </a:p>
        </p:txBody>
      </p:sp>
      <p:pic>
        <p:nvPicPr>
          <p:cNvPr id="4" name="Content Placeholder 4">
            <a:extLst>
              <a:ext uri="{FF2B5EF4-FFF2-40B4-BE49-F238E27FC236}">
                <a16:creationId xmlns:a16="http://schemas.microsoft.com/office/drawing/2014/main" id="{C3310AC0-CBEC-6A4A-AE2E-4EA80DAFD7B6}"/>
              </a:ext>
            </a:extLst>
          </p:cNvPr>
          <p:cNvPicPr>
            <a:picLocks noChangeAspect="1"/>
          </p:cNvPicPr>
          <p:nvPr/>
        </p:nvPicPr>
        <p:blipFill>
          <a:blip r:embed="rId2"/>
          <a:stretch>
            <a:fillRect/>
          </a:stretch>
        </p:blipFill>
        <p:spPr>
          <a:xfrm>
            <a:off x="5775741" y="1"/>
            <a:ext cx="6416260" cy="6858000"/>
          </a:xfrm>
          <a:prstGeom prst="rect">
            <a:avLst/>
          </a:prstGeom>
        </p:spPr>
      </p:pic>
      <p:pic>
        <p:nvPicPr>
          <p:cNvPr id="5" name="Picture 4">
            <a:extLst>
              <a:ext uri="{FF2B5EF4-FFF2-40B4-BE49-F238E27FC236}">
                <a16:creationId xmlns:a16="http://schemas.microsoft.com/office/drawing/2014/main" id="{2464E1D6-5CAF-0D44-A747-B4F56896FB50}"/>
              </a:ext>
            </a:extLst>
          </p:cNvPr>
          <p:cNvPicPr>
            <a:picLocks noChangeAspect="1"/>
          </p:cNvPicPr>
          <p:nvPr/>
        </p:nvPicPr>
        <p:blipFill rotWithShape="1">
          <a:blip r:embed="rId3"/>
          <a:srcRect l="33439" r="36824"/>
          <a:stretch/>
        </p:blipFill>
        <p:spPr>
          <a:xfrm>
            <a:off x="2579271" y="1848557"/>
            <a:ext cx="3205602" cy="1766875"/>
          </a:xfrm>
          <a:prstGeom prst="rect">
            <a:avLst/>
          </a:prstGeom>
        </p:spPr>
      </p:pic>
      <p:pic>
        <p:nvPicPr>
          <p:cNvPr id="7" name="Picture 6">
            <a:extLst>
              <a:ext uri="{FF2B5EF4-FFF2-40B4-BE49-F238E27FC236}">
                <a16:creationId xmlns:a16="http://schemas.microsoft.com/office/drawing/2014/main" id="{653194C4-5491-BA4A-A9B5-95558A61EB69}"/>
              </a:ext>
            </a:extLst>
          </p:cNvPr>
          <p:cNvPicPr>
            <a:picLocks noChangeAspect="1"/>
          </p:cNvPicPr>
          <p:nvPr/>
        </p:nvPicPr>
        <p:blipFill rotWithShape="1">
          <a:blip r:embed="rId3"/>
          <a:srcRect r="67151"/>
          <a:stretch/>
        </p:blipFill>
        <p:spPr>
          <a:xfrm>
            <a:off x="149989" y="746471"/>
            <a:ext cx="3381689" cy="1598679"/>
          </a:xfrm>
          <a:prstGeom prst="rect">
            <a:avLst/>
          </a:prstGeom>
        </p:spPr>
      </p:pic>
      <p:pic>
        <p:nvPicPr>
          <p:cNvPr id="8" name="Picture 7">
            <a:extLst>
              <a:ext uri="{FF2B5EF4-FFF2-40B4-BE49-F238E27FC236}">
                <a16:creationId xmlns:a16="http://schemas.microsoft.com/office/drawing/2014/main" id="{5CA89106-C58A-0E46-8D93-FE1A74483461}"/>
              </a:ext>
            </a:extLst>
          </p:cNvPr>
          <p:cNvPicPr>
            <a:picLocks noChangeAspect="1"/>
          </p:cNvPicPr>
          <p:nvPr/>
        </p:nvPicPr>
        <p:blipFill rotWithShape="1">
          <a:blip r:embed="rId4"/>
          <a:srcRect r="49780"/>
          <a:stretch/>
        </p:blipFill>
        <p:spPr>
          <a:xfrm>
            <a:off x="572371" y="3770778"/>
            <a:ext cx="3205602" cy="1265111"/>
          </a:xfrm>
          <a:prstGeom prst="rect">
            <a:avLst/>
          </a:prstGeom>
        </p:spPr>
      </p:pic>
      <p:sp>
        <p:nvSpPr>
          <p:cNvPr id="9" name="Oval 8">
            <a:extLst>
              <a:ext uri="{FF2B5EF4-FFF2-40B4-BE49-F238E27FC236}">
                <a16:creationId xmlns:a16="http://schemas.microsoft.com/office/drawing/2014/main" id="{146302E0-2CD2-574E-9A95-192510D87A18}"/>
              </a:ext>
            </a:extLst>
          </p:cNvPr>
          <p:cNvSpPr/>
          <p:nvPr/>
        </p:nvSpPr>
        <p:spPr>
          <a:xfrm>
            <a:off x="11613876" y="1591453"/>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1B12513C-1BBD-8842-985D-E5857393014C}"/>
              </a:ext>
            </a:extLst>
          </p:cNvPr>
          <p:cNvSpPr/>
          <p:nvPr/>
        </p:nvSpPr>
        <p:spPr>
          <a:xfrm>
            <a:off x="8958559" y="308320"/>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E71E6A26-F63A-CE47-8589-1956DF174C1B}"/>
              </a:ext>
            </a:extLst>
          </p:cNvPr>
          <p:cNvCxnSpPr>
            <a:cxnSpLocks/>
            <a:stCxn id="12" idx="2"/>
            <a:endCxn id="32" idx="3"/>
          </p:cNvCxnSpPr>
          <p:nvPr/>
        </p:nvCxnSpPr>
        <p:spPr>
          <a:xfrm flipH="1">
            <a:off x="3474207" y="498032"/>
            <a:ext cx="5484352" cy="2248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B60AB1-E764-8E4A-BD7E-CCE2E72B9F9E}"/>
              </a:ext>
            </a:extLst>
          </p:cNvPr>
          <p:cNvSpPr/>
          <p:nvPr/>
        </p:nvSpPr>
        <p:spPr>
          <a:xfrm>
            <a:off x="9032652" y="292339"/>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Straight Arrow Connector 18">
            <a:extLst>
              <a:ext uri="{FF2B5EF4-FFF2-40B4-BE49-F238E27FC236}">
                <a16:creationId xmlns:a16="http://schemas.microsoft.com/office/drawing/2014/main" id="{1613A9EA-6B80-7B42-B1E3-928D973CE68A}"/>
              </a:ext>
            </a:extLst>
          </p:cNvPr>
          <p:cNvCxnSpPr>
            <a:cxnSpLocks/>
            <a:stCxn id="18" idx="2"/>
            <a:endCxn id="30" idx="3"/>
          </p:cNvCxnSpPr>
          <p:nvPr/>
        </p:nvCxnSpPr>
        <p:spPr>
          <a:xfrm flipH="1">
            <a:off x="1648047" y="482051"/>
            <a:ext cx="7384605" cy="110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86B395-659C-CC48-9581-F05E43E4224E}"/>
              </a:ext>
            </a:extLst>
          </p:cNvPr>
          <p:cNvSpPr/>
          <p:nvPr/>
        </p:nvSpPr>
        <p:spPr>
          <a:xfrm>
            <a:off x="9583916" y="2024857"/>
            <a:ext cx="379423" cy="379423"/>
          </a:xfrm>
          <a:prstGeom prst="ellipse">
            <a:avLst/>
          </a:prstGeom>
          <a:solidFill>
            <a:schemeClr val="accent6">
              <a:alpha val="2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2" name="Straight Arrow Connector 21">
            <a:extLst>
              <a:ext uri="{FF2B5EF4-FFF2-40B4-BE49-F238E27FC236}">
                <a16:creationId xmlns:a16="http://schemas.microsoft.com/office/drawing/2014/main" id="{14F4EE4C-61FD-9A46-BCAD-70D5175AE403}"/>
              </a:ext>
            </a:extLst>
          </p:cNvPr>
          <p:cNvCxnSpPr>
            <a:cxnSpLocks/>
            <a:stCxn id="21" idx="2"/>
            <a:endCxn id="49" idx="3"/>
          </p:cNvCxnSpPr>
          <p:nvPr/>
        </p:nvCxnSpPr>
        <p:spPr>
          <a:xfrm flipH="1">
            <a:off x="2175172" y="2214569"/>
            <a:ext cx="7408744" cy="223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7D4D2AF-72DC-D24E-9567-E7E4F3D881C7}"/>
              </a:ext>
            </a:extLst>
          </p:cNvPr>
          <p:cNvSpPr/>
          <p:nvPr/>
        </p:nvSpPr>
        <p:spPr>
          <a:xfrm>
            <a:off x="954980" y="1059304"/>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9767AE8-4951-FF41-A138-2BBD84D616D5}"/>
              </a:ext>
            </a:extLst>
          </p:cNvPr>
          <p:cNvSpPr/>
          <p:nvPr/>
        </p:nvSpPr>
        <p:spPr>
          <a:xfrm>
            <a:off x="2781140" y="2214569"/>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47ABFD4C-4677-8848-A464-86B4342EF1D6}"/>
              </a:ext>
            </a:extLst>
          </p:cNvPr>
          <p:cNvGrpSpPr/>
          <p:nvPr/>
        </p:nvGrpSpPr>
        <p:grpSpPr>
          <a:xfrm>
            <a:off x="2627313" y="4987085"/>
            <a:ext cx="3157560" cy="1246151"/>
            <a:chOff x="2199193" y="4893332"/>
            <a:chExt cx="3157560" cy="1246151"/>
          </a:xfrm>
        </p:grpSpPr>
        <p:pic>
          <p:nvPicPr>
            <p:cNvPr id="6" name="Picture 5">
              <a:extLst>
                <a:ext uri="{FF2B5EF4-FFF2-40B4-BE49-F238E27FC236}">
                  <a16:creationId xmlns:a16="http://schemas.microsoft.com/office/drawing/2014/main" id="{B5AC4CF4-9CAB-9349-BB97-4DFC288550FC}"/>
                </a:ext>
              </a:extLst>
            </p:cNvPr>
            <p:cNvPicPr>
              <a:picLocks noChangeAspect="1"/>
            </p:cNvPicPr>
            <p:nvPr/>
          </p:nvPicPr>
          <p:blipFill rotWithShape="1">
            <a:blip r:embed="rId4"/>
            <a:srcRect l="49780"/>
            <a:stretch/>
          </p:blipFill>
          <p:spPr>
            <a:xfrm>
              <a:off x="2199193" y="4893332"/>
              <a:ext cx="3157560" cy="1246151"/>
            </a:xfrm>
            <a:prstGeom prst="rect">
              <a:avLst/>
            </a:prstGeom>
          </p:spPr>
        </p:pic>
        <p:sp>
          <p:nvSpPr>
            <p:cNvPr id="40" name="Rectangle 39">
              <a:extLst>
                <a:ext uri="{FF2B5EF4-FFF2-40B4-BE49-F238E27FC236}">
                  <a16:creationId xmlns:a16="http://schemas.microsoft.com/office/drawing/2014/main" id="{155BC65A-5F06-C041-9E14-5E2A893A9AB0}"/>
                </a:ext>
              </a:extLst>
            </p:cNvPr>
            <p:cNvSpPr/>
            <p:nvPr/>
          </p:nvSpPr>
          <p:spPr>
            <a:xfrm>
              <a:off x="3185144" y="5191235"/>
              <a:ext cx="693067" cy="71147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1" name="Straight Arrow Connector 10">
            <a:extLst>
              <a:ext uri="{FF2B5EF4-FFF2-40B4-BE49-F238E27FC236}">
                <a16:creationId xmlns:a16="http://schemas.microsoft.com/office/drawing/2014/main" id="{2004ACDC-94E3-0C40-97DB-354B393DE5EF}"/>
              </a:ext>
            </a:extLst>
          </p:cNvPr>
          <p:cNvCxnSpPr>
            <a:cxnSpLocks/>
            <a:stCxn id="9" idx="3"/>
            <a:endCxn id="40" idx="3"/>
          </p:cNvCxnSpPr>
          <p:nvPr/>
        </p:nvCxnSpPr>
        <p:spPr>
          <a:xfrm flipH="1">
            <a:off x="4306331" y="1915311"/>
            <a:ext cx="7363110" cy="372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B00A5D7-7419-D84A-93B3-8BE317E80EA1}"/>
              </a:ext>
            </a:extLst>
          </p:cNvPr>
          <p:cNvSpPr/>
          <p:nvPr/>
        </p:nvSpPr>
        <p:spPr>
          <a:xfrm>
            <a:off x="1482105" y="4089689"/>
            <a:ext cx="693067" cy="71147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8537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FB27-875D-8841-AF9C-4EC2BF1BA881}"/>
              </a:ext>
            </a:extLst>
          </p:cNvPr>
          <p:cNvSpPr>
            <a:spLocks noGrp="1"/>
          </p:cNvSpPr>
          <p:nvPr>
            <p:ph type="title"/>
          </p:nvPr>
        </p:nvSpPr>
        <p:spPr/>
        <p:txBody>
          <a:bodyPr/>
          <a:lstStyle/>
          <a:p>
            <a:r>
              <a:rPr lang="en-GB" dirty="0"/>
              <a:t>Matrix Profile Paper: </a:t>
            </a:r>
            <a:r>
              <a:rPr lang="en-GB" i="1" dirty="0"/>
              <a:t>Diagnosis results (sub-meter level)</a:t>
            </a:r>
            <a:endParaRPr lang="en-GB" dirty="0"/>
          </a:p>
        </p:txBody>
      </p:sp>
      <p:pic>
        <p:nvPicPr>
          <p:cNvPr id="5" name="Content Placeholder 4">
            <a:extLst>
              <a:ext uri="{FF2B5EF4-FFF2-40B4-BE49-F238E27FC236}">
                <a16:creationId xmlns:a16="http://schemas.microsoft.com/office/drawing/2014/main" id="{53B3083C-491B-7E40-A085-9CF9D7345EE7}"/>
              </a:ext>
            </a:extLst>
          </p:cNvPr>
          <p:cNvPicPr>
            <a:picLocks noGrp="1" noChangeAspect="1"/>
          </p:cNvPicPr>
          <p:nvPr>
            <p:ph sz="half" idx="13"/>
          </p:nvPr>
        </p:nvPicPr>
        <p:blipFill rotWithShape="1">
          <a:blip r:embed="rId2">
            <a:extLst>
              <a:ext uri="{28A0092B-C50C-407E-A947-70E740481C1C}">
                <a14:useLocalDpi xmlns:a14="http://schemas.microsoft.com/office/drawing/2010/main" val="0"/>
              </a:ext>
            </a:extLst>
          </a:blip>
          <a:srcRect t="8484" b="1"/>
          <a:stretch/>
        </p:blipFill>
        <p:spPr>
          <a:xfrm>
            <a:off x="612748" y="2094614"/>
            <a:ext cx="11414125" cy="4094589"/>
          </a:xfrm>
        </p:spPr>
      </p:pic>
      <p:pic>
        <p:nvPicPr>
          <p:cNvPr id="6" name="Picture 5">
            <a:extLst>
              <a:ext uri="{FF2B5EF4-FFF2-40B4-BE49-F238E27FC236}">
                <a16:creationId xmlns:a16="http://schemas.microsoft.com/office/drawing/2014/main" id="{AFBD88B9-96E0-4447-A7F8-5BF4051A555D}"/>
              </a:ext>
            </a:extLst>
          </p:cNvPr>
          <p:cNvPicPr>
            <a:picLocks noChangeAspect="1"/>
          </p:cNvPicPr>
          <p:nvPr/>
        </p:nvPicPr>
        <p:blipFill rotWithShape="1">
          <a:blip r:embed="rId3"/>
          <a:srcRect l="33439" r="36824"/>
          <a:stretch/>
        </p:blipFill>
        <p:spPr>
          <a:xfrm>
            <a:off x="388411" y="874091"/>
            <a:ext cx="3205602" cy="1766875"/>
          </a:xfrm>
          <a:prstGeom prst="rect">
            <a:avLst/>
          </a:prstGeom>
        </p:spPr>
      </p:pic>
      <p:sp>
        <p:nvSpPr>
          <p:cNvPr id="7" name="Rectangle 6">
            <a:extLst>
              <a:ext uri="{FF2B5EF4-FFF2-40B4-BE49-F238E27FC236}">
                <a16:creationId xmlns:a16="http://schemas.microsoft.com/office/drawing/2014/main" id="{BB382B5E-C1AF-2541-B2B2-BEFD82BF6CC3}"/>
              </a:ext>
            </a:extLst>
          </p:cNvPr>
          <p:cNvSpPr/>
          <p:nvPr/>
        </p:nvSpPr>
        <p:spPr>
          <a:xfrm>
            <a:off x="590280" y="1197571"/>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9A7CD6FC-A343-8848-8E75-A2E2B2A09B26}"/>
              </a:ext>
            </a:extLst>
          </p:cNvPr>
          <p:cNvCxnSpPr>
            <a:cxnSpLocks/>
            <a:stCxn id="7" idx="3"/>
          </p:cNvCxnSpPr>
          <p:nvPr/>
        </p:nvCxnSpPr>
        <p:spPr>
          <a:xfrm>
            <a:off x="1283347" y="1729720"/>
            <a:ext cx="1482461" cy="153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4F886A-8704-D249-9B6E-9668D9AF54EF}"/>
              </a:ext>
            </a:extLst>
          </p:cNvPr>
          <p:cNvSpPr/>
          <p:nvPr/>
        </p:nvSpPr>
        <p:spPr>
          <a:xfrm>
            <a:off x="590280" y="3877674"/>
            <a:ext cx="9947187" cy="220193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4">
            <a:extLst>
              <a:ext uri="{FF2B5EF4-FFF2-40B4-BE49-F238E27FC236}">
                <a16:creationId xmlns:a16="http://schemas.microsoft.com/office/drawing/2014/main" id="{69A7D609-485F-3C4A-A33E-B2C5B081BBC6}"/>
              </a:ext>
            </a:extLst>
          </p:cNvPr>
          <p:cNvPicPr>
            <a:picLocks noChangeAspect="1"/>
          </p:cNvPicPr>
          <p:nvPr/>
        </p:nvPicPr>
        <p:blipFill rotWithShape="1">
          <a:blip r:embed="rId4">
            <a:extLst>
              <a:ext uri="{28A0092B-C50C-407E-A947-70E740481C1C}">
                <a14:useLocalDpi xmlns:a14="http://schemas.microsoft.com/office/drawing/2010/main" val="0"/>
              </a:ext>
            </a:extLst>
          </a:blip>
          <a:srcRect l="51870" t="55035"/>
          <a:stretch/>
        </p:blipFill>
        <p:spPr>
          <a:xfrm>
            <a:off x="7213773" y="815185"/>
            <a:ext cx="3465771" cy="1427630"/>
          </a:xfrm>
          <a:prstGeom prst="rect">
            <a:avLst/>
          </a:prstGeom>
        </p:spPr>
      </p:pic>
      <p:sp>
        <p:nvSpPr>
          <p:cNvPr id="16" name="Rectangle 15">
            <a:extLst>
              <a:ext uri="{FF2B5EF4-FFF2-40B4-BE49-F238E27FC236}">
                <a16:creationId xmlns:a16="http://schemas.microsoft.com/office/drawing/2014/main" id="{FC919BEE-BD5D-C04D-B494-5BBBF4A5CFE2}"/>
              </a:ext>
            </a:extLst>
          </p:cNvPr>
          <p:cNvSpPr/>
          <p:nvPr/>
        </p:nvSpPr>
        <p:spPr>
          <a:xfrm>
            <a:off x="7676038" y="904116"/>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73006AB3-F12A-C049-9EE3-6C87E7EA61C5}"/>
              </a:ext>
            </a:extLst>
          </p:cNvPr>
          <p:cNvPicPr>
            <a:picLocks noChangeAspect="1"/>
          </p:cNvPicPr>
          <p:nvPr/>
        </p:nvPicPr>
        <p:blipFill rotWithShape="1">
          <a:blip r:embed="rId5">
            <a:extLst>
              <a:ext uri="{28A0092B-C50C-407E-A947-70E740481C1C}">
                <a14:useLocalDpi xmlns:a14="http://schemas.microsoft.com/office/drawing/2010/main" val="0"/>
              </a:ext>
            </a:extLst>
          </a:blip>
          <a:srcRect l="51870" t="52756"/>
          <a:stretch/>
        </p:blipFill>
        <p:spPr>
          <a:xfrm>
            <a:off x="3477189" y="904116"/>
            <a:ext cx="3465772" cy="1499985"/>
          </a:xfrm>
          <a:prstGeom prst="rect">
            <a:avLst/>
          </a:prstGeom>
        </p:spPr>
      </p:pic>
      <p:sp>
        <p:nvSpPr>
          <p:cNvPr id="20" name="Rectangle 19">
            <a:extLst>
              <a:ext uri="{FF2B5EF4-FFF2-40B4-BE49-F238E27FC236}">
                <a16:creationId xmlns:a16="http://schemas.microsoft.com/office/drawing/2014/main" id="{D14F0257-2875-BC46-B408-9F48FC1EF0E4}"/>
              </a:ext>
            </a:extLst>
          </p:cNvPr>
          <p:cNvSpPr/>
          <p:nvPr/>
        </p:nvSpPr>
        <p:spPr>
          <a:xfrm>
            <a:off x="3955148" y="1086920"/>
            <a:ext cx="693067" cy="1064297"/>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96CC27B7-75A4-5645-8877-B5E6A59D8CC1}"/>
              </a:ext>
            </a:extLst>
          </p:cNvPr>
          <p:cNvCxnSpPr>
            <a:cxnSpLocks/>
            <a:stCxn id="20" idx="2"/>
          </p:cNvCxnSpPr>
          <p:nvPr/>
        </p:nvCxnSpPr>
        <p:spPr>
          <a:xfrm flipH="1">
            <a:off x="3732067" y="2151217"/>
            <a:ext cx="569615" cy="897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818775-58C5-BA4A-B7C2-997674936614}"/>
              </a:ext>
            </a:extLst>
          </p:cNvPr>
          <p:cNvCxnSpPr>
            <a:cxnSpLocks/>
            <a:stCxn id="16" idx="2"/>
          </p:cNvCxnSpPr>
          <p:nvPr/>
        </p:nvCxnSpPr>
        <p:spPr>
          <a:xfrm flipH="1">
            <a:off x="5475329" y="1968413"/>
            <a:ext cx="2547243" cy="825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7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829C-EDA2-E946-A540-BD4B36B4CA12}"/>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B8DD5504-E451-D245-8B18-4823C2B02A45}"/>
              </a:ext>
            </a:extLst>
          </p:cNvPr>
          <p:cNvSpPr>
            <a:spLocks noGrp="1"/>
          </p:cNvSpPr>
          <p:nvPr>
            <p:ph sz="half" idx="13"/>
          </p:nvPr>
        </p:nvSpPr>
        <p:spPr>
          <a:xfrm>
            <a:off x="388411" y="869857"/>
            <a:ext cx="6110043" cy="5356800"/>
          </a:xfrm>
        </p:spPr>
        <p:txBody>
          <a:bodyPr/>
          <a:lstStyle/>
          <a:p>
            <a:r>
              <a:rPr lang="en-GB" dirty="0"/>
              <a:t>We are finalizing the diagnosis results and the discussion section</a:t>
            </a:r>
          </a:p>
          <a:p>
            <a:r>
              <a:rPr lang="en-GB" dirty="0"/>
              <a:t>In few days we will share the draft of the paper for an internal revision process</a:t>
            </a:r>
          </a:p>
          <a:p>
            <a:r>
              <a:rPr lang="en-GB" dirty="0"/>
              <a:t>expected submission -&gt; March</a:t>
            </a:r>
          </a:p>
          <a:p>
            <a:pPr marL="0" indent="0">
              <a:buNone/>
            </a:pPr>
            <a:endParaRPr lang="en-GB" dirty="0"/>
          </a:p>
        </p:txBody>
      </p:sp>
      <p:pic>
        <p:nvPicPr>
          <p:cNvPr id="4" name="Picture 3">
            <a:extLst>
              <a:ext uri="{FF2B5EF4-FFF2-40B4-BE49-F238E27FC236}">
                <a16:creationId xmlns:a16="http://schemas.microsoft.com/office/drawing/2014/main" id="{4ED4931B-2365-0944-A8C6-BDB0CD3CA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484" y="869857"/>
            <a:ext cx="4398104" cy="4297230"/>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3513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5E44-026F-3040-B282-06EC99043A68}"/>
              </a:ext>
            </a:extLst>
          </p:cNvPr>
          <p:cNvSpPr>
            <a:spLocks noGrp="1"/>
          </p:cNvSpPr>
          <p:nvPr>
            <p:ph type="title"/>
          </p:nvPr>
        </p:nvSpPr>
        <p:spPr/>
        <p:txBody>
          <a:bodyPr/>
          <a:lstStyle/>
          <a:p>
            <a:r>
              <a:rPr lang="en-GB" dirty="0"/>
              <a:t>Online implementation of ADD through cloud services</a:t>
            </a:r>
          </a:p>
        </p:txBody>
      </p:sp>
      <p:sp>
        <p:nvSpPr>
          <p:cNvPr id="3" name="Content Placeholder 2">
            <a:extLst>
              <a:ext uri="{FF2B5EF4-FFF2-40B4-BE49-F238E27FC236}">
                <a16:creationId xmlns:a16="http://schemas.microsoft.com/office/drawing/2014/main" id="{7F2AAF7B-0905-3249-B23E-41BC18981472}"/>
              </a:ext>
            </a:extLst>
          </p:cNvPr>
          <p:cNvSpPr>
            <a:spLocks noGrp="1"/>
          </p:cNvSpPr>
          <p:nvPr>
            <p:ph sz="half" idx="13"/>
          </p:nvPr>
        </p:nvSpPr>
        <p:spPr>
          <a:xfrm>
            <a:off x="388412" y="869857"/>
            <a:ext cx="3747654" cy="5356800"/>
          </a:xfrm>
        </p:spPr>
        <p:txBody>
          <a:bodyPr/>
          <a:lstStyle/>
          <a:p>
            <a:r>
              <a:rPr lang="en-GB" dirty="0"/>
              <a:t>We are working on cloud based infrastructure to deploy online different services (starting from ADD) on real world case studies (POLITO)</a:t>
            </a:r>
          </a:p>
          <a:p>
            <a:r>
              <a:rPr lang="en-GB" dirty="0"/>
              <a:t>We are developing effective KPIs to communicate with end users of these kind of tools (energy manager)</a:t>
            </a:r>
          </a:p>
          <a:p>
            <a:r>
              <a:rPr lang="en-GB" dirty="0"/>
              <a:t>We are participating Annex 81 subtask C1 aimed to develop benchmarking algorithms and standardized KPIs</a:t>
            </a:r>
          </a:p>
        </p:txBody>
      </p:sp>
      <p:pic>
        <p:nvPicPr>
          <p:cNvPr id="5" name="Picture 4">
            <a:extLst>
              <a:ext uri="{FF2B5EF4-FFF2-40B4-BE49-F238E27FC236}">
                <a16:creationId xmlns:a16="http://schemas.microsoft.com/office/drawing/2014/main" id="{F39EF6E5-CB58-CA40-8A96-EE9C32C48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8409" y="746471"/>
            <a:ext cx="6765116" cy="5392395"/>
          </a:xfrm>
          <a:prstGeom prst="rect">
            <a:avLst/>
          </a:prstGeom>
        </p:spPr>
      </p:pic>
    </p:spTree>
    <p:extLst>
      <p:ext uri="{BB962C8B-B14F-4D97-AF65-F5344CB8AC3E}">
        <p14:creationId xmlns:p14="http://schemas.microsoft.com/office/powerpoint/2010/main" val="80974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041C-E8CC-1448-B573-9DD39D8163F1}"/>
              </a:ext>
            </a:extLst>
          </p:cNvPr>
          <p:cNvSpPr>
            <a:spLocks noGrp="1"/>
          </p:cNvSpPr>
          <p:nvPr>
            <p:ph type="title"/>
          </p:nvPr>
        </p:nvSpPr>
        <p:spPr/>
        <p:txBody>
          <a:bodyPr/>
          <a:lstStyle/>
          <a:p>
            <a:r>
              <a:rPr lang="en-GB" dirty="0"/>
              <a:t>FDD on HVAC systems – The Berkeley </a:t>
            </a:r>
            <a:r>
              <a:rPr lang="en-GB" dirty="0" err="1"/>
              <a:t>datasests</a:t>
            </a:r>
            <a:endParaRPr lang="en-GB" dirty="0"/>
          </a:p>
        </p:txBody>
      </p:sp>
      <p:sp>
        <p:nvSpPr>
          <p:cNvPr id="3" name="Content Placeholder 2">
            <a:extLst>
              <a:ext uri="{FF2B5EF4-FFF2-40B4-BE49-F238E27FC236}">
                <a16:creationId xmlns:a16="http://schemas.microsoft.com/office/drawing/2014/main" id="{D3EC85C2-BDF5-2C49-B074-DEC0B26BE21F}"/>
              </a:ext>
            </a:extLst>
          </p:cNvPr>
          <p:cNvSpPr>
            <a:spLocks noGrp="1"/>
          </p:cNvSpPr>
          <p:nvPr>
            <p:ph sz="half" idx="13"/>
          </p:nvPr>
        </p:nvSpPr>
        <p:spPr>
          <a:xfrm>
            <a:off x="388412" y="869857"/>
            <a:ext cx="4194222" cy="5356800"/>
          </a:xfrm>
        </p:spPr>
        <p:txBody>
          <a:bodyPr/>
          <a:lstStyle/>
          <a:p>
            <a:r>
              <a:rPr lang="en-GB" dirty="0"/>
              <a:t>In the framework of Annex 81 subtask c2 we The fan coil unit FCU dataset</a:t>
            </a:r>
          </a:p>
          <a:p>
            <a:r>
              <a:rPr lang="en-US" dirty="0"/>
              <a:t>testing datasets referring to a fan coil unit generated by Drexel university using </a:t>
            </a:r>
            <a:r>
              <a:rPr lang="en-US" dirty="0">
                <a:hlinkClick r:id="rId2"/>
              </a:rPr>
              <a:t>HVACSIM+</a:t>
            </a:r>
            <a:r>
              <a:rPr lang="en-US" dirty="0"/>
              <a:t> modeling. The dataset is provided in a set of 49 csv files</a:t>
            </a:r>
          </a:p>
          <a:p>
            <a:r>
              <a:rPr lang="en-US" dirty="0"/>
              <a:t>Each .csv file represents one-year data with 1-minute measurement frequency (so the data sets can be converted into input samples of any time horizon larger than 1 minute).</a:t>
            </a:r>
          </a:p>
          <a:p>
            <a:r>
              <a:rPr lang="en-GB" dirty="0"/>
              <a:t>Applied rule-based detection to identify faults on equipment</a:t>
            </a:r>
          </a:p>
          <a:p>
            <a:r>
              <a:rPr lang="en-GB" dirty="0"/>
              <a:t>Once datasets will be publicly distributed there is a huge opportunity to collaborate in analysing </a:t>
            </a:r>
            <a:r>
              <a:rPr lang="en-GB" b="1" dirty="0"/>
              <a:t>HVAC datasets</a:t>
            </a:r>
          </a:p>
          <a:p>
            <a:endParaRPr lang="en-GB" dirty="0"/>
          </a:p>
        </p:txBody>
      </p:sp>
      <p:pic>
        <p:nvPicPr>
          <p:cNvPr id="5" name="Picture 4">
            <a:extLst>
              <a:ext uri="{FF2B5EF4-FFF2-40B4-BE49-F238E27FC236}">
                <a16:creationId xmlns:a16="http://schemas.microsoft.com/office/drawing/2014/main" id="{CEC47157-BFDB-7E44-91AE-1B292818EBD2}"/>
              </a:ext>
            </a:extLst>
          </p:cNvPr>
          <p:cNvPicPr>
            <a:picLocks noChangeAspect="1"/>
          </p:cNvPicPr>
          <p:nvPr/>
        </p:nvPicPr>
        <p:blipFill rotWithShape="1">
          <a:blip r:embed="rId3">
            <a:extLst>
              <a:ext uri="{28A0092B-C50C-407E-A947-70E740481C1C}">
                <a14:useLocalDpi xmlns:a14="http://schemas.microsoft.com/office/drawing/2010/main" val="0"/>
              </a:ext>
            </a:extLst>
          </a:blip>
          <a:srcRect l="28127"/>
          <a:stretch/>
        </p:blipFill>
        <p:spPr>
          <a:xfrm>
            <a:off x="4752752" y="705945"/>
            <a:ext cx="7439248" cy="5446110"/>
          </a:xfrm>
          <a:prstGeom prst="rect">
            <a:avLst/>
          </a:prstGeom>
        </p:spPr>
      </p:pic>
    </p:spTree>
    <p:extLst>
      <p:ext uri="{BB962C8B-B14F-4D97-AF65-F5344CB8AC3E}">
        <p14:creationId xmlns:p14="http://schemas.microsoft.com/office/powerpoint/2010/main" val="2933779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8A14-D31A-C143-A45D-A149A065A4ED}"/>
              </a:ext>
            </a:extLst>
          </p:cNvPr>
          <p:cNvSpPr>
            <a:spLocks noGrp="1"/>
          </p:cNvSpPr>
          <p:nvPr>
            <p:ph type="title"/>
          </p:nvPr>
        </p:nvSpPr>
        <p:spPr/>
        <p:txBody>
          <a:bodyPr/>
          <a:lstStyle/>
          <a:p>
            <a:r>
              <a:rPr lang="en-GB" dirty="0"/>
              <a:t>Future steps</a:t>
            </a:r>
          </a:p>
        </p:txBody>
      </p:sp>
      <p:sp>
        <p:nvSpPr>
          <p:cNvPr id="3" name="Content Placeholder 2">
            <a:extLst>
              <a:ext uri="{FF2B5EF4-FFF2-40B4-BE49-F238E27FC236}">
                <a16:creationId xmlns:a16="http://schemas.microsoft.com/office/drawing/2014/main" id="{282706D8-E296-4044-AFAA-9AED46F91B51}"/>
              </a:ext>
            </a:extLst>
          </p:cNvPr>
          <p:cNvSpPr>
            <a:spLocks noGrp="1"/>
          </p:cNvSpPr>
          <p:nvPr>
            <p:ph sz="half" idx="13"/>
          </p:nvPr>
        </p:nvSpPr>
        <p:spPr/>
        <p:txBody>
          <a:bodyPr/>
          <a:lstStyle/>
          <a:p>
            <a:r>
              <a:rPr lang="en-GB" dirty="0"/>
              <a:t>Implementation of BRIKS ontology from system level (AHU) to building level on different case studies (POLITO, experimental AHU, Berkeley datasets) </a:t>
            </a:r>
          </a:p>
          <a:p>
            <a:r>
              <a:rPr lang="en-GB" dirty="0"/>
              <a:t>Creation of scalable ADD/FDD methods on these case studies</a:t>
            </a:r>
          </a:p>
          <a:p>
            <a:r>
              <a:rPr lang="en-GB" dirty="0"/>
              <a:t>Test the transferability of FDD algorithms through ontology mapped energy systems</a:t>
            </a:r>
          </a:p>
          <a:p>
            <a:r>
              <a:rPr lang="en-GB" dirty="0"/>
              <a:t>Special issue</a:t>
            </a:r>
          </a:p>
          <a:p>
            <a:r>
              <a:rPr lang="en-GB" dirty="0"/>
              <a:t>… </a:t>
            </a:r>
          </a:p>
          <a:p>
            <a:endParaRPr lang="en-GB" dirty="0"/>
          </a:p>
        </p:txBody>
      </p:sp>
      <p:pic>
        <p:nvPicPr>
          <p:cNvPr id="5" name="Picture 4">
            <a:extLst>
              <a:ext uri="{FF2B5EF4-FFF2-40B4-BE49-F238E27FC236}">
                <a16:creationId xmlns:a16="http://schemas.microsoft.com/office/drawing/2014/main" id="{308BF347-551F-514E-A309-3A01BCBCF055}"/>
              </a:ext>
            </a:extLst>
          </p:cNvPr>
          <p:cNvPicPr>
            <a:picLocks noChangeAspect="1"/>
          </p:cNvPicPr>
          <p:nvPr/>
        </p:nvPicPr>
        <p:blipFill>
          <a:blip r:embed="rId2"/>
          <a:stretch>
            <a:fillRect/>
          </a:stretch>
        </p:blipFill>
        <p:spPr>
          <a:xfrm>
            <a:off x="3586578" y="2272042"/>
            <a:ext cx="8459371" cy="3900158"/>
          </a:xfrm>
          <a:prstGeom prst="rect">
            <a:avLst/>
          </a:prstGeom>
        </p:spPr>
      </p:pic>
    </p:spTree>
    <p:extLst>
      <p:ext uri="{BB962C8B-B14F-4D97-AF65-F5344CB8AC3E}">
        <p14:creationId xmlns:p14="http://schemas.microsoft.com/office/powerpoint/2010/main" val="3999093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A024-67A5-514D-83F0-69D6E6006553}"/>
              </a:ext>
            </a:extLst>
          </p:cNvPr>
          <p:cNvSpPr>
            <a:spLocks noGrp="1"/>
          </p:cNvSpPr>
          <p:nvPr>
            <p:ph type="title"/>
          </p:nvPr>
        </p:nvSpPr>
        <p:spPr/>
        <p:txBody>
          <a:bodyPr/>
          <a:lstStyle/>
          <a:p>
            <a:r>
              <a:rPr lang="en-GB" dirty="0"/>
              <a:t>Agenda</a:t>
            </a:r>
          </a:p>
        </p:txBody>
      </p:sp>
      <p:sp>
        <p:nvSpPr>
          <p:cNvPr id="3" name="Content Placeholder 2">
            <a:extLst>
              <a:ext uri="{FF2B5EF4-FFF2-40B4-BE49-F238E27FC236}">
                <a16:creationId xmlns:a16="http://schemas.microsoft.com/office/drawing/2014/main" id="{D3E8D448-CBD7-9345-B754-BE3F6236D856}"/>
              </a:ext>
            </a:extLst>
          </p:cNvPr>
          <p:cNvSpPr>
            <a:spLocks noGrp="1"/>
          </p:cNvSpPr>
          <p:nvPr>
            <p:ph sz="half" idx="13"/>
          </p:nvPr>
        </p:nvSpPr>
        <p:spPr>
          <a:xfrm>
            <a:off x="388411" y="869857"/>
            <a:ext cx="11415178" cy="5356800"/>
          </a:xfrm>
        </p:spPr>
        <p:txBody>
          <a:bodyPr/>
          <a:lstStyle/>
          <a:p>
            <a:r>
              <a:rPr lang="en-GB" dirty="0"/>
              <a:t>Update on matrix profile paper, results and discussion and deadlines</a:t>
            </a:r>
          </a:p>
          <a:p>
            <a:r>
              <a:rPr lang="en-GB" dirty="0"/>
              <a:t>Update on current research activities</a:t>
            </a:r>
          </a:p>
          <a:p>
            <a:r>
              <a:rPr lang="en-GB" dirty="0"/>
              <a:t>Research opportunities to be investigated</a:t>
            </a:r>
          </a:p>
          <a:p>
            <a:endParaRPr lang="en-GB" dirty="0"/>
          </a:p>
          <a:p>
            <a:endParaRPr lang="en-GB" dirty="0"/>
          </a:p>
        </p:txBody>
      </p:sp>
    </p:spTree>
    <p:extLst>
      <p:ext uri="{BB962C8B-B14F-4D97-AF65-F5344CB8AC3E}">
        <p14:creationId xmlns:p14="http://schemas.microsoft.com/office/powerpoint/2010/main" val="304097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E4-CE37-044B-9791-D4023BC1F9E0}"/>
              </a:ext>
            </a:extLst>
          </p:cNvPr>
          <p:cNvSpPr>
            <a:spLocks noGrp="1"/>
          </p:cNvSpPr>
          <p:nvPr>
            <p:ph type="title"/>
          </p:nvPr>
        </p:nvSpPr>
        <p:spPr/>
        <p:txBody>
          <a:bodyPr/>
          <a:lstStyle/>
          <a:p>
            <a:r>
              <a:rPr lang="en-GB" dirty="0"/>
              <a:t>Matrix Profile Paper: </a:t>
            </a:r>
            <a:r>
              <a:rPr lang="en-GB" i="1" dirty="0"/>
              <a:t>Recap</a:t>
            </a:r>
          </a:p>
        </p:txBody>
      </p:sp>
      <p:sp>
        <p:nvSpPr>
          <p:cNvPr id="3" name="Content Placeholder 2">
            <a:extLst>
              <a:ext uri="{FF2B5EF4-FFF2-40B4-BE49-F238E27FC236}">
                <a16:creationId xmlns:a16="http://schemas.microsoft.com/office/drawing/2014/main" id="{4E717191-FC10-F246-B9A4-C185AE37AA9A}"/>
              </a:ext>
            </a:extLst>
          </p:cNvPr>
          <p:cNvSpPr>
            <a:spLocks noGrp="1"/>
          </p:cNvSpPr>
          <p:nvPr>
            <p:ph sz="half" idx="13"/>
          </p:nvPr>
        </p:nvSpPr>
        <p:spPr/>
        <p:txBody>
          <a:bodyPr/>
          <a:lstStyle/>
          <a:p>
            <a:r>
              <a:rPr lang="en-GB" b="1" dirty="0"/>
              <a:t>Matrix Profile (MP) performs </a:t>
            </a:r>
            <a:r>
              <a:rPr lang="en-GB" b="1" i="1" dirty="0"/>
              <a:t>all-similarity-join-search</a:t>
            </a:r>
            <a:r>
              <a:rPr lang="en-GB" b="1" dirty="0"/>
              <a:t> among two timeseries</a:t>
            </a:r>
            <a:r>
              <a:rPr lang="en-GB" dirty="0"/>
              <a:t>, i.e. finds the nearest neighbour for each object of a data collection</a:t>
            </a:r>
            <a:r>
              <a:rPr lang="it-IT" dirty="0"/>
              <a:t>. </a:t>
            </a:r>
            <a:r>
              <a:rPr lang="en-GB" dirty="0"/>
              <a:t>MP is a one-dimensional timeseries that stores the z-normalized Euclidean distance between each subsequence of the first series and the closest matching subsequence (i.e., nearest neighbour) of the second timeseries</a:t>
            </a:r>
            <a:r>
              <a:rPr lang="it-IT" dirty="0"/>
              <a:t> </a:t>
            </a:r>
            <a:endParaRPr lang="en-GB" dirty="0"/>
          </a:p>
          <a:p>
            <a:r>
              <a:rPr lang="en-GB" b="1" dirty="0"/>
              <a:t>Contextual Matrix Profile (CMP)</a:t>
            </a:r>
            <a:r>
              <a:rPr lang="en-GB" dirty="0"/>
              <a:t> algorithm permits to define ranges along two timeseries and </a:t>
            </a:r>
            <a:r>
              <a:rPr lang="en-GB" b="1" dirty="0"/>
              <a:t>look for the best matching subsequence among these ranges</a:t>
            </a:r>
            <a:r>
              <a:rPr lang="en-GB" dirty="0"/>
              <a:t>. This permits different a priori grouping of the timeseries observations so that MP calculation can provide novel and more interesting insights.</a:t>
            </a:r>
            <a:r>
              <a:rPr lang="it-IT" dirty="0"/>
              <a:t> </a:t>
            </a:r>
            <a:endParaRPr lang="en-GB" dirty="0"/>
          </a:p>
        </p:txBody>
      </p:sp>
      <p:pic>
        <p:nvPicPr>
          <p:cNvPr id="5" name="Content Placeholder 4">
            <a:extLst>
              <a:ext uri="{FF2B5EF4-FFF2-40B4-BE49-F238E27FC236}">
                <a16:creationId xmlns:a16="http://schemas.microsoft.com/office/drawing/2014/main" id="{36370B94-A06F-DD45-A485-8579174A5975}"/>
              </a:ext>
            </a:extLst>
          </p:cNvPr>
          <p:cNvPicPr>
            <a:picLocks noChangeAspect="1"/>
          </p:cNvPicPr>
          <p:nvPr/>
        </p:nvPicPr>
        <p:blipFill>
          <a:blip r:embed="rId2"/>
          <a:stretch>
            <a:fillRect/>
          </a:stretch>
        </p:blipFill>
        <p:spPr>
          <a:xfrm>
            <a:off x="1642907" y="2639657"/>
            <a:ext cx="8906185" cy="3587000"/>
          </a:xfrm>
          <a:prstGeom prst="rect">
            <a:avLst/>
          </a:prstGeom>
        </p:spPr>
      </p:pic>
    </p:spTree>
    <p:extLst>
      <p:ext uri="{BB962C8B-B14F-4D97-AF65-F5344CB8AC3E}">
        <p14:creationId xmlns:p14="http://schemas.microsoft.com/office/powerpoint/2010/main" val="99218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Paper: </a:t>
            </a:r>
            <a:r>
              <a:rPr lang="en-GB" i="1" dirty="0">
                <a:latin typeface="Poppins Light" pitchFamily="2" charset="77"/>
                <a:cs typeface="Poppins Light" pitchFamily="2" charset="77"/>
              </a:rPr>
              <a:t>Objective</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a:xfrm>
            <a:off x="388411" y="869857"/>
            <a:ext cx="11415178" cy="5356800"/>
          </a:xfrm>
        </p:spPr>
        <p:txBody>
          <a:bodyPr/>
          <a:lstStyle/>
          <a:p>
            <a:r>
              <a:rPr lang="en-GB" dirty="0"/>
              <a:t>Explore and propose a solution to the challenges that arise from the application of MP as anomaly detection method in the energy field. To </a:t>
            </a:r>
            <a:r>
              <a:rPr lang="en-GB" b="1" dirty="0"/>
              <a:t>overcome the issues of z-score normalization and its implication </a:t>
            </a:r>
            <a:r>
              <a:rPr lang="en-GB" dirty="0"/>
              <a:t>by using the </a:t>
            </a:r>
            <a:r>
              <a:rPr lang="en-GB" b="1" dirty="0"/>
              <a:t>Euclidean distance between not normalized subsequences </a:t>
            </a:r>
            <a:r>
              <a:rPr lang="en-GB" dirty="0"/>
              <a:t>and introducing, thanks to the </a:t>
            </a:r>
            <a:r>
              <a:rPr lang="en-GB" b="1" dirty="0"/>
              <a:t>CMP</a:t>
            </a:r>
            <a:r>
              <a:rPr lang="en-GB" dirty="0"/>
              <a:t> method, </a:t>
            </a:r>
            <a:r>
              <a:rPr lang="en-GB" b="1" dirty="0"/>
              <a:t>domain specific boundary conditions </a:t>
            </a:r>
            <a:r>
              <a:rPr lang="en-GB" dirty="0"/>
              <a:t>upstream the MP calculation allowing a fairer comparison between subsequences</a:t>
            </a:r>
            <a:r>
              <a:rPr lang="it-IT" dirty="0"/>
              <a:t> </a:t>
            </a:r>
            <a:endParaRPr lang="en-GB" dirty="0">
              <a:latin typeface="Poppins Light" pitchFamily="2" charset="77"/>
              <a:cs typeface="Poppins Light" pitchFamily="2" charset="77"/>
            </a:endParaRPr>
          </a:p>
        </p:txBody>
      </p:sp>
      <p:pic>
        <p:nvPicPr>
          <p:cNvPr id="4" name="Content Placeholder 4">
            <a:extLst>
              <a:ext uri="{FF2B5EF4-FFF2-40B4-BE49-F238E27FC236}">
                <a16:creationId xmlns:a16="http://schemas.microsoft.com/office/drawing/2014/main" id="{7BF1E491-EAED-4442-B1F5-CC5D90E1DC8B}"/>
              </a:ext>
            </a:extLst>
          </p:cNvPr>
          <p:cNvPicPr>
            <a:picLocks noChangeAspect="1"/>
          </p:cNvPicPr>
          <p:nvPr/>
        </p:nvPicPr>
        <p:blipFill>
          <a:blip r:embed="rId2"/>
          <a:stretch>
            <a:fillRect/>
          </a:stretch>
        </p:blipFill>
        <p:spPr>
          <a:xfrm>
            <a:off x="2087562" y="2017662"/>
            <a:ext cx="8016875" cy="4249910"/>
          </a:xfrm>
          <a:prstGeom prst="rect">
            <a:avLst/>
          </a:prstGeom>
        </p:spPr>
      </p:pic>
    </p:spTree>
    <p:extLst>
      <p:ext uri="{BB962C8B-B14F-4D97-AF65-F5344CB8AC3E}">
        <p14:creationId xmlns:p14="http://schemas.microsoft.com/office/powerpoint/2010/main" val="3767138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4C5A-3648-7946-8BCB-A44E80F3B270}"/>
              </a:ext>
            </a:extLst>
          </p:cNvPr>
          <p:cNvSpPr>
            <a:spLocks noGrp="1"/>
          </p:cNvSpPr>
          <p:nvPr>
            <p:ph type="title"/>
          </p:nvPr>
        </p:nvSpPr>
        <p:spPr/>
        <p:txBody>
          <a:bodyPr/>
          <a:lstStyle/>
          <a:p>
            <a:r>
              <a:rPr lang="en-GB" dirty="0"/>
              <a:t>Case study</a:t>
            </a:r>
          </a:p>
        </p:txBody>
      </p:sp>
      <p:pic>
        <p:nvPicPr>
          <p:cNvPr id="5" name="Content Placeholder 4">
            <a:extLst>
              <a:ext uri="{FF2B5EF4-FFF2-40B4-BE49-F238E27FC236}">
                <a16:creationId xmlns:a16="http://schemas.microsoft.com/office/drawing/2014/main" id="{669EE0F4-11DE-6140-8F10-31C6FB6C89D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003387" y="773128"/>
            <a:ext cx="10185225" cy="5311744"/>
          </a:xfrm>
        </p:spPr>
      </p:pic>
    </p:spTree>
    <p:extLst>
      <p:ext uri="{BB962C8B-B14F-4D97-AF65-F5344CB8AC3E}">
        <p14:creationId xmlns:p14="http://schemas.microsoft.com/office/powerpoint/2010/main" val="151266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9EC6-5044-7148-9B38-AFC25D82B3FC}"/>
              </a:ext>
            </a:extLst>
          </p:cNvPr>
          <p:cNvSpPr>
            <a:spLocks noGrp="1"/>
          </p:cNvSpPr>
          <p:nvPr>
            <p:ph type="title"/>
          </p:nvPr>
        </p:nvSpPr>
        <p:spPr/>
        <p:txBody>
          <a:bodyPr/>
          <a:lstStyle/>
          <a:p>
            <a:r>
              <a:rPr lang="en-GB" dirty="0"/>
              <a:t>Matrix Profile Paper: </a:t>
            </a:r>
            <a:r>
              <a:rPr lang="en-GB" i="1" dirty="0"/>
              <a:t>Methodology</a:t>
            </a:r>
          </a:p>
        </p:txBody>
      </p:sp>
      <p:pic>
        <p:nvPicPr>
          <p:cNvPr id="4" name="Content Placeholder 4">
            <a:extLst>
              <a:ext uri="{FF2B5EF4-FFF2-40B4-BE49-F238E27FC236}">
                <a16:creationId xmlns:a16="http://schemas.microsoft.com/office/drawing/2014/main" id="{3216E047-520D-8147-BDEA-895EF91F600A}"/>
              </a:ext>
            </a:extLst>
          </p:cNvPr>
          <p:cNvPicPr>
            <a:picLocks noChangeAspect="1"/>
          </p:cNvPicPr>
          <p:nvPr/>
        </p:nvPicPr>
        <p:blipFill>
          <a:blip r:embed="rId2"/>
          <a:stretch>
            <a:fillRect/>
          </a:stretch>
        </p:blipFill>
        <p:spPr>
          <a:xfrm>
            <a:off x="101317" y="1133185"/>
            <a:ext cx="8516648" cy="4881315"/>
          </a:xfrm>
          <a:prstGeom prst="rect">
            <a:avLst/>
          </a:prstGeom>
        </p:spPr>
      </p:pic>
      <p:pic>
        <p:nvPicPr>
          <p:cNvPr id="5" name="Content Placeholder 4">
            <a:extLst>
              <a:ext uri="{FF2B5EF4-FFF2-40B4-BE49-F238E27FC236}">
                <a16:creationId xmlns:a16="http://schemas.microsoft.com/office/drawing/2014/main" id="{1C7CCC40-67E3-104F-A6A9-5DA908EE98A8}"/>
              </a:ext>
            </a:extLst>
          </p:cNvPr>
          <p:cNvPicPr>
            <a:picLocks noGrp="1" noChangeAspect="1"/>
          </p:cNvPicPr>
          <p:nvPr>
            <p:ph sz="half" idx="13"/>
          </p:nvPr>
        </p:nvPicPr>
        <p:blipFill rotWithShape="1">
          <a:blip r:embed="rId3"/>
          <a:srcRect r="53435"/>
          <a:stretch/>
        </p:blipFill>
        <p:spPr>
          <a:xfrm>
            <a:off x="4847841" y="3246802"/>
            <a:ext cx="3380775" cy="2565185"/>
          </a:xfrm>
        </p:spPr>
      </p:pic>
      <p:pic>
        <p:nvPicPr>
          <p:cNvPr id="6" name="Content Placeholder 4">
            <a:extLst>
              <a:ext uri="{FF2B5EF4-FFF2-40B4-BE49-F238E27FC236}">
                <a16:creationId xmlns:a16="http://schemas.microsoft.com/office/drawing/2014/main" id="{1C09CD28-EED1-1E47-8FD9-1A6976C2CB82}"/>
              </a:ext>
            </a:extLst>
          </p:cNvPr>
          <p:cNvPicPr>
            <a:picLocks noChangeAspect="1"/>
          </p:cNvPicPr>
          <p:nvPr/>
        </p:nvPicPr>
        <p:blipFill rotWithShape="1">
          <a:blip r:embed="rId3"/>
          <a:srcRect l="48013"/>
          <a:stretch/>
        </p:blipFill>
        <p:spPr>
          <a:xfrm>
            <a:off x="8450310" y="3330453"/>
            <a:ext cx="3438254" cy="2481534"/>
          </a:xfrm>
          <a:prstGeom prst="rect">
            <a:avLst/>
          </a:prstGeom>
        </p:spPr>
      </p:pic>
    </p:spTree>
    <p:extLst>
      <p:ext uri="{BB962C8B-B14F-4D97-AF65-F5344CB8AC3E}">
        <p14:creationId xmlns:p14="http://schemas.microsoft.com/office/powerpoint/2010/main" val="2505036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2A7B-FC6C-DA43-926E-786B49C14423}"/>
              </a:ext>
            </a:extLst>
          </p:cNvPr>
          <p:cNvSpPr>
            <a:spLocks noGrp="1"/>
          </p:cNvSpPr>
          <p:nvPr>
            <p:ph type="title"/>
          </p:nvPr>
        </p:nvSpPr>
        <p:spPr/>
        <p:txBody>
          <a:bodyPr/>
          <a:lstStyle/>
          <a:p>
            <a:r>
              <a:rPr lang="en-GB" dirty="0"/>
              <a:t>Matrix Profile Paper: </a:t>
            </a:r>
            <a:r>
              <a:rPr lang="en-GB" i="1" dirty="0"/>
              <a:t>Unsupervised parameters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6AAB16-B87B-7D4E-AB9C-9873934CFEAE}"/>
                  </a:ext>
                </a:extLst>
              </p:cNvPr>
              <p:cNvSpPr>
                <a:spLocks noGrp="1"/>
              </p:cNvSpPr>
              <p:nvPr>
                <p:ph sz="half" idx="13"/>
              </p:nvPr>
            </p:nvSpPr>
            <p:spPr>
              <a:xfrm>
                <a:off x="388412" y="869857"/>
                <a:ext cx="3907141" cy="5356800"/>
              </a:xfrm>
            </p:spPr>
            <p:txBody>
              <a:bodyPr/>
              <a:lstStyle/>
              <a:p>
                <a:r>
                  <a:rPr lang="en-GB" b="1" dirty="0"/>
                  <a:t>TIME WINDOW DEFINITION </a:t>
                </a:r>
                <a:r>
                  <a:rPr lang="en-GB" dirty="0"/>
                  <a:t>evaluated through a CART using total electrical load as target variable and time of the day as numerical predictive variable. </a:t>
                </a:r>
              </a:p>
              <a:p>
                <a:r>
                  <a:rPr lang="en-GB" b="1" dirty="0"/>
                  <a:t>CONTEXT DEFINITION </a:t>
                </a:r>
                <a:r>
                  <a:rPr lang="en-GB" dirty="0"/>
                  <a:t>e.g., time window from 6:00 to 8:00 the context is defined as one hour long </a:t>
                </a:r>
                <a14:m>
                  <m:oMath xmlns:m="http://schemas.openxmlformats.org/officeDocument/2006/math">
                    <m:sSub>
                      <m:sSubPr>
                        <m:ctrlPr>
                          <a:rPr lang="it-IT" i="1">
                            <a:latin typeface="Cambria Math" panose="02040503050406030204" pitchFamily="18" charset="0"/>
                          </a:rPr>
                        </m:ctrlPr>
                      </m:sSubPr>
                      <m:e>
                        <m:r>
                          <a:rPr lang="en-GB" i="1">
                            <a:latin typeface="Cambria Math" panose="02040503050406030204" pitchFamily="18" charset="0"/>
                          </a:rPr>
                          <m:t>𝑚</m:t>
                        </m:r>
                      </m:e>
                      <m:sub>
                        <m:r>
                          <a:rPr lang="en-GB" i="1">
                            <a:latin typeface="Cambria Math" panose="02040503050406030204" pitchFamily="18" charset="0"/>
                          </a:rPr>
                          <m:t>𝑐</m:t>
                        </m:r>
                      </m:sub>
                    </m:sSub>
                    <m:r>
                      <a:rPr lang="en-GB" i="1">
                        <a:latin typeface="Cambria Math" panose="02040503050406030204" pitchFamily="18" charset="0"/>
                      </a:rPr>
                      <m:t> = 1</m:t>
                    </m:r>
                    <m:r>
                      <m:rPr>
                        <m:sty m:val="p"/>
                      </m:rPr>
                      <a:rPr lang="en-GB">
                        <a:latin typeface="Cambria Math" panose="02040503050406030204" pitchFamily="18" charset="0"/>
                      </a:rPr>
                      <m:t>h</m:t>
                    </m:r>
                  </m:oMath>
                </a14:m>
                <a:r>
                  <a:rPr lang="en-GB" dirty="0"/>
                  <a:t> from 5:00 to 6:00</a:t>
                </a:r>
                <a:r>
                  <a:rPr lang="it-IT" dirty="0">
                    <a:effectLst/>
                  </a:rPr>
                  <a:t> </a:t>
                </a:r>
                <a:endParaRPr lang="en-GB" dirty="0"/>
              </a:p>
              <a:p>
                <a:pPr marL="0" indent="0">
                  <a:buNone/>
                </a:pPr>
                <a:endParaRPr lang="en-GB" dirty="0"/>
              </a:p>
              <a:p>
                <a:endParaRPr lang="en-GB" dirty="0"/>
              </a:p>
              <a:p>
                <a:r>
                  <a:rPr lang="en-GB" b="1" dirty="0"/>
                  <a:t>GROUP DEFINITION </a:t>
                </a:r>
                <a:r>
                  <a:rPr lang="en-GB" dirty="0"/>
                  <a:t>A supervised expert approach was first applied to group holidays and non-working days (i.e., flat daily profiles) and half working days (e.g., Saturdays). Then hierarchical clustering with Euclidean distance was performed on the remaining daily profiles.</a:t>
                </a:r>
                <a:r>
                  <a:rPr lang="it-IT" dirty="0"/>
                  <a:t> </a:t>
                </a:r>
                <a:endParaRPr lang="en-GB" dirty="0"/>
              </a:p>
            </p:txBody>
          </p:sp>
        </mc:Choice>
        <mc:Fallback xmlns="">
          <p:sp>
            <p:nvSpPr>
              <p:cNvPr id="3" name="Content Placeholder 2">
                <a:extLst>
                  <a:ext uri="{FF2B5EF4-FFF2-40B4-BE49-F238E27FC236}">
                    <a16:creationId xmlns:a16="http://schemas.microsoft.com/office/drawing/2014/main" id="{B96AAB16-B87B-7D4E-AB9C-9873934CFEAE}"/>
                  </a:ext>
                </a:extLst>
              </p:cNvPr>
              <p:cNvSpPr>
                <a:spLocks noGrp="1" noRot="1" noChangeAspect="1" noMove="1" noResize="1" noEditPoints="1" noAdjustHandles="1" noChangeArrowheads="1" noChangeShapeType="1" noTextEdit="1"/>
              </p:cNvSpPr>
              <p:nvPr>
                <p:ph sz="half" idx="13"/>
              </p:nvPr>
            </p:nvSpPr>
            <p:spPr>
              <a:xfrm>
                <a:off x="388412" y="869857"/>
                <a:ext cx="3907141" cy="5356800"/>
              </a:xfrm>
              <a:blipFill>
                <a:blip r:embed="rId2"/>
                <a:stretch>
                  <a:fillRect l="-647" t="-473" r="-647"/>
                </a:stretch>
              </a:blipFill>
            </p:spPr>
            <p:txBody>
              <a:bodyPr/>
              <a:lstStyle/>
              <a:p>
                <a:r>
                  <a:rPr lang="en-GB">
                    <a:noFill/>
                  </a:rPr>
                  <a:t> </a:t>
                </a:r>
              </a:p>
            </p:txBody>
          </p:sp>
        </mc:Fallback>
      </mc:AlternateContent>
      <p:pic>
        <p:nvPicPr>
          <p:cNvPr id="4" name="Content Placeholder 4">
            <a:extLst>
              <a:ext uri="{FF2B5EF4-FFF2-40B4-BE49-F238E27FC236}">
                <a16:creationId xmlns:a16="http://schemas.microsoft.com/office/drawing/2014/main" id="{F802AD12-D8B9-494F-AE4D-AE96DCC3F72C}"/>
              </a:ext>
            </a:extLst>
          </p:cNvPr>
          <p:cNvPicPr>
            <a:picLocks noChangeAspect="1"/>
          </p:cNvPicPr>
          <p:nvPr/>
        </p:nvPicPr>
        <p:blipFill>
          <a:blip r:embed="rId3"/>
          <a:stretch>
            <a:fillRect/>
          </a:stretch>
        </p:blipFill>
        <p:spPr>
          <a:xfrm>
            <a:off x="4424888" y="1028700"/>
            <a:ext cx="7378700" cy="2679700"/>
          </a:xfrm>
          <a:prstGeom prst="rect">
            <a:avLst/>
          </a:prstGeom>
        </p:spPr>
      </p:pic>
      <p:pic>
        <p:nvPicPr>
          <p:cNvPr id="5" name="Picture 4">
            <a:extLst>
              <a:ext uri="{FF2B5EF4-FFF2-40B4-BE49-F238E27FC236}">
                <a16:creationId xmlns:a16="http://schemas.microsoft.com/office/drawing/2014/main" id="{B33CAFB1-7CD0-B246-A4F8-4F13D28F5E87}"/>
              </a:ext>
            </a:extLst>
          </p:cNvPr>
          <p:cNvPicPr>
            <a:picLocks noChangeAspect="1"/>
          </p:cNvPicPr>
          <p:nvPr/>
        </p:nvPicPr>
        <p:blipFill>
          <a:blip r:embed="rId4"/>
          <a:stretch>
            <a:fillRect/>
          </a:stretch>
        </p:blipFill>
        <p:spPr>
          <a:xfrm>
            <a:off x="4424888" y="3907078"/>
            <a:ext cx="7378700" cy="2120900"/>
          </a:xfrm>
          <a:prstGeom prst="rect">
            <a:avLst/>
          </a:prstGeom>
        </p:spPr>
      </p:pic>
    </p:spTree>
    <p:extLst>
      <p:ext uri="{BB962C8B-B14F-4D97-AF65-F5344CB8AC3E}">
        <p14:creationId xmlns:p14="http://schemas.microsoft.com/office/powerpoint/2010/main" val="1114805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FC0C-1E38-444C-B2CF-2E2BA32DC7D7}"/>
              </a:ext>
            </a:extLst>
          </p:cNvPr>
          <p:cNvSpPr>
            <a:spLocks noGrp="1"/>
          </p:cNvSpPr>
          <p:nvPr>
            <p:ph type="title"/>
          </p:nvPr>
        </p:nvSpPr>
        <p:spPr/>
        <p:txBody>
          <a:bodyPr/>
          <a:lstStyle/>
          <a:p>
            <a:r>
              <a:rPr lang="en-GB" dirty="0"/>
              <a:t>Matrix Profile Paper: </a:t>
            </a:r>
            <a:r>
              <a:rPr lang="en-GB" i="1" dirty="0"/>
              <a:t>CMP calculation context 5</a:t>
            </a:r>
          </a:p>
        </p:txBody>
      </p:sp>
      <p:sp>
        <p:nvSpPr>
          <p:cNvPr id="3" name="Content Placeholder 2">
            <a:extLst>
              <a:ext uri="{FF2B5EF4-FFF2-40B4-BE49-F238E27FC236}">
                <a16:creationId xmlns:a16="http://schemas.microsoft.com/office/drawing/2014/main" id="{69DB5D36-B32A-B94E-8ACB-613437075873}"/>
              </a:ext>
            </a:extLst>
          </p:cNvPr>
          <p:cNvSpPr>
            <a:spLocks noGrp="1"/>
          </p:cNvSpPr>
          <p:nvPr>
            <p:ph sz="half" idx="13"/>
          </p:nvPr>
        </p:nvSpPr>
        <p:spPr>
          <a:xfrm>
            <a:off x="388412" y="869857"/>
            <a:ext cx="2376054" cy="5356800"/>
          </a:xfrm>
        </p:spPr>
        <p:txBody>
          <a:bodyPr/>
          <a:lstStyle/>
          <a:p>
            <a:endParaRPr lang="en-GB" dirty="0"/>
          </a:p>
          <a:p>
            <a:endParaRPr lang="en-GB" dirty="0"/>
          </a:p>
          <a:p>
            <a:r>
              <a:rPr lang="en-GB" dirty="0"/>
              <a:t>Each point of the matrix shows the Euclidean distance between the best matching subsequences of the two days. Lower the distance better the match. On the right the CMP divided into clusters.</a:t>
            </a:r>
            <a:endParaRPr lang="it-IT" dirty="0"/>
          </a:p>
          <a:p>
            <a:endParaRPr lang="en-GB" dirty="0"/>
          </a:p>
        </p:txBody>
      </p:sp>
      <p:pic>
        <p:nvPicPr>
          <p:cNvPr id="5" name="Immagine 12" descr="Immagine che contiene testo, elettronico, circuito&#10;&#10;Descrizione generata automaticamente">
            <a:extLst>
              <a:ext uri="{FF2B5EF4-FFF2-40B4-BE49-F238E27FC236}">
                <a16:creationId xmlns:a16="http://schemas.microsoft.com/office/drawing/2014/main" id="{983BF2BD-7172-B940-9C1C-FB956FE739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4466" y="869857"/>
            <a:ext cx="9235135" cy="5356800"/>
          </a:xfrm>
          <a:prstGeom prst="rect">
            <a:avLst/>
          </a:prstGeom>
        </p:spPr>
      </p:pic>
    </p:spTree>
    <p:extLst>
      <p:ext uri="{BB962C8B-B14F-4D97-AF65-F5344CB8AC3E}">
        <p14:creationId xmlns:p14="http://schemas.microsoft.com/office/powerpoint/2010/main" val="377998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6FC0C-1E38-444C-B2CF-2E2BA32DC7D7}"/>
              </a:ext>
            </a:extLst>
          </p:cNvPr>
          <p:cNvSpPr>
            <a:spLocks noGrp="1"/>
          </p:cNvSpPr>
          <p:nvPr>
            <p:ph type="title"/>
          </p:nvPr>
        </p:nvSpPr>
        <p:spPr/>
        <p:txBody>
          <a:bodyPr/>
          <a:lstStyle/>
          <a:p>
            <a:r>
              <a:rPr lang="en-GB" dirty="0"/>
              <a:t>Matrix Profile Paper: </a:t>
            </a:r>
            <a:r>
              <a:rPr lang="en-GB" i="1" dirty="0"/>
              <a:t>Anomaly detection cluster 2 context 5</a:t>
            </a:r>
          </a:p>
        </p:txBody>
      </p:sp>
      <p:grpSp>
        <p:nvGrpSpPr>
          <p:cNvPr id="12" name="Group 11">
            <a:extLst>
              <a:ext uri="{FF2B5EF4-FFF2-40B4-BE49-F238E27FC236}">
                <a16:creationId xmlns:a16="http://schemas.microsoft.com/office/drawing/2014/main" id="{82880273-0C44-4448-AF9D-00387778BD10}"/>
              </a:ext>
            </a:extLst>
          </p:cNvPr>
          <p:cNvGrpSpPr/>
          <p:nvPr/>
        </p:nvGrpSpPr>
        <p:grpSpPr>
          <a:xfrm>
            <a:off x="250446" y="1043168"/>
            <a:ext cx="11706007" cy="5068361"/>
            <a:chOff x="541275" y="1422590"/>
            <a:chExt cx="11025195" cy="4773589"/>
          </a:xfrm>
        </p:grpSpPr>
        <p:pic>
          <p:nvPicPr>
            <p:cNvPr id="8" name="Content Placeholder 4">
              <a:extLst>
                <a:ext uri="{FF2B5EF4-FFF2-40B4-BE49-F238E27FC236}">
                  <a16:creationId xmlns:a16="http://schemas.microsoft.com/office/drawing/2014/main" id="{6A834F29-AE57-4C41-9B1E-2DA9491DAE34}"/>
                </a:ext>
              </a:extLst>
            </p:cNvPr>
            <p:cNvPicPr>
              <a:picLocks noChangeAspect="1"/>
            </p:cNvPicPr>
            <p:nvPr/>
          </p:nvPicPr>
          <p:blipFill rotWithShape="1">
            <a:blip r:embed="rId2"/>
            <a:srcRect r="53435"/>
            <a:stretch/>
          </p:blipFill>
          <p:spPr>
            <a:xfrm>
              <a:off x="1322325" y="1591468"/>
              <a:ext cx="4908940" cy="3724690"/>
            </a:xfrm>
            <a:prstGeom prst="rect">
              <a:avLst/>
            </a:prstGeom>
          </p:spPr>
        </p:pic>
        <p:pic>
          <p:nvPicPr>
            <p:cNvPr id="10" name="Immagine 12" descr="Immagine che contiene testo, elettronico, circuito&#10;&#10;Descrizione generata automaticamente">
              <a:extLst>
                <a:ext uri="{FF2B5EF4-FFF2-40B4-BE49-F238E27FC236}">
                  <a16:creationId xmlns:a16="http://schemas.microsoft.com/office/drawing/2014/main" id="{E565495E-5E52-2C41-8EBE-5BFB463DE6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336" t="34972" r="20505" b="33668"/>
            <a:stretch/>
          </p:blipFill>
          <p:spPr>
            <a:xfrm>
              <a:off x="541275" y="1422590"/>
              <a:ext cx="2329515" cy="2102107"/>
            </a:xfrm>
            <a:prstGeom prst="rect">
              <a:avLst/>
            </a:prstGeom>
          </p:spPr>
        </p:pic>
        <p:pic>
          <p:nvPicPr>
            <p:cNvPr id="5" name="Immagine 18">
              <a:extLst>
                <a:ext uri="{FF2B5EF4-FFF2-40B4-BE49-F238E27FC236}">
                  <a16:creationId xmlns:a16="http://schemas.microsoft.com/office/drawing/2014/main" id="{294AD6F6-0171-0442-819E-E2DB44D1F2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1548" y="1636831"/>
              <a:ext cx="7514922" cy="3802713"/>
            </a:xfrm>
            <a:prstGeom prst="rect">
              <a:avLst/>
            </a:prstGeom>
          </p:spPr>
        </p:pic>
        <p:pic>
          <p:nvPicPr>
            <p:cNvPr id="11" name="Picture 10">
              <a:extLst>
                <a:ext uri="{FF2B5EF4-FFF2-40B4-BE49-F238E27FC236}">
                  <a16:creationId xmlns:a16="http://schemas.microsoft.com/office/drawing/2014/main" id="{CB74D7A0-5190-5345-A4B3-A8DDAC925DCC}"/>
                </a:ext>
              </a:extLst>
            </p:cNvPr>
            <p:cNvPicPr>
              <a:picLocks noChangeAspect="1"/>
            </p:cNvPicPr>
            <p:nvPr/>
          </p:nvPicPr>
          <p:blipFill rotWithShape="1">
            <a:blip r:embed="rId5"/>
            <a:srcRect l="23147" r="58120"/>
            <a:stretch/>
          </p:blipFill>
          <p:spPr>
            <a:xfrm>
              <a:off x="1083535" y="3453813"/>
              <a:ext cx="1787255" cy="2742366"/>
            </a:xfrm>
            <a:prstGeom prst="rect">
              <a:avLst/>
            </a:prstGeom>
          </p:spPr>
        </p:pic>
      </p:grpSp>
      <p:sp>
        <p:nvSpPr>
          <p:cNvPr id="9" name="Rectangle 8">
            <a:extLst>
              <a:ext uri="{FF2B5EF4-FFF2-40B4-BE49-F238E27FC236}">
                <a16:creationId xmlns:a16="http://schemas.microsoft.com/office/drawing/2014/main" id="{161EE3FF-DD48-FE4B-877D-7D850B07A184}"/>
              </a:ext>
            </a:extLst>
          </p:cNvPr>
          <p:cNvSpPr/>
          <p:nvPr/>
        </p:nvSpPr>
        <p:spPr>
          <a:xfrm>
            <a:off x="2172749" y="3751085"/>
            <a:ext cx="469783" cy="1557088"/>
          </a:xfrm>
          <a:prstGeom prst="rect">
            <a:avLst/>
          </a:prstGeom>
          <a:solidFill>
            <a:schemeClr val="accent6">
              <a:alpha val="2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662214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8204</TotalTime>
  <Words>676</Words>
  <Application>Microsoft Macintosh PowerPoint</Application>
  <PresentationFormat>Widescreen</PresentationFormat>
  <Paragraphs>56</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Cambria Math</vt:lpstr>
      <vt:lpstr>Poppins Light</vt:lpstr>
      <vt:lpstr>Tema di Office</vt:lpstr>
      <vt:lpstr>Update on research collaboration </vt:lpstr>
      <vt:lpstr>Agenda</vt:lpstr>
      <vt:lpstr>Matrix Profile Paper: Recap</vt:lpstr>
      <vt:lpstr>Matrix Profile Paper: Objective</vt:lpstr>
      <vt:lpstr>Case study</vt:lpstr>
      <vt:lpstr>Matrix Profile Paper: Methodology</vt:lpstr>
      <vt:lpstr>Matrix Profile Paper: Unsupervised parameters definition</vt:lpstr>
      <vt:lpstr>Matrix Profile Paper: CMP calculation context 5</vt:lpstr>
      <vt:lpstr>Matrix Profile Paper: Anomaly detection cluster 2 context 5</vt:lpstr>
      <vt:lpstr>Matrix Profile Paper: Detection results</vt:lpstr>
      <vt:lpstr>Matrix Profile Paper: Diagnosis results (sub-meter level)</vt:lpstr>
      <vt:lpstr>Next steps</vt:lpstr>
      <vt:lpstr>Online implementation of ADD through cloud services</vt:lpstr>
      <vt:lpstr>FDD on HVAC systems – The Berkeley datasests</vt:lpstr>
      <vt:lpstr>Future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165</cp:revision>
  <cp:lastPrinted>2021-02-17T14:40:50Z</cp:lastPrinted>
  <dcterms:created xsi:type="dcterms:W3CDTF">2020-06-30T15:46:20Z</dcterms:created>
  <dcterms:modified xsi:type="dcterms:W3CDTF">2022-02-10T12:10:10Z</dcterms:modified>
</cp:coreProperties>
</file>